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embeddings/Microsoft_Equation6.bin" ContentType="application/vnd.openxmlformats-officedocument.oleObject"/>
  <Override PartName="/ppt/embeddings/Microsoft_Equation7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60" r:id="rId4"/>
    <p:sldId id="296" r:id="rId5"/>
    <p:sldId id="298" r:id="rId6"/>
    <p:sldId id="272" r:id="rId7"/>
    <p:sldId id="276" r:id="rId8"/>
    <p:sldId id="277" r:id="rId9"/>
    <p:sldId id="299" r:id="rId10"/>
    <p:sldId id="300" r:id="rId11"/>
    <p:sldId id="302" r:id="rId12"/>
    <p:sldId id="301" r:id="rId13"/>
    <p:sldId id="278" r:id="rId14"/>
    <p:sldId id="303" r:id="rId15"/>
    <p:sldId id="279" r:id="rId16"/>
    <p:sldId id="280" r:id="rId17"/>
    <p:sldId id="304" r:id="rId18"/>
    <p:sldId id="310" r:id="rId19"/>
    <p:sldId id="305" r:id="rId20"/>
    <p:sldId id="264" r:id="rId21"/>
    <p:sldId id="265" r:id="rId22"/>
    <p:sldId id="290" r:id="rId23"/>
    <p:sldId id="266" r:id="rId24"/>
    <p:sldId id="291" r:id="rId25"/>
    <p:sldId id="267" r:id="rId26"/>
    <p:sldId id="292" r:id="rId27"/>
    <p:sldId id="268" r:id="rId28"/>
    <p:sldId id="269" r:id="rId29"/>
    <p:sldId id="293" r:id="rId30"/>
    <p:sldId id="294" r:id="rId31"/>
    <p:sldId id="295" r:id="rId32"/>
    <p:sldId id="306" r:id="rId33"/>
    <p:sldId id="307" r:id="rId34"/>
    <p:sldId id="285" r:id="rId35"/>
    <p:sldId id="311" r:id="rId36"/>
    <p:sldId id="324" r:id="rId37"/>
    <p:sldId id="325" r:id="rId38"/>
    <p:sldId id="326" r:id="rId39"/>
    <p:sldId id="309" r:id="rId40"/>
    <p:sldId id="286" r:id="rId41"/>
    <p:sldId id="287" r:id="rId42"/>
    <p:sldId id="288" r:id="rId43"/>
    <p:sldId id="289" r:id="rId44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800"/>
    <a:srgbClr val="60FF2C"/>
    <a:srgbClr val="27632E"/>
    <a:srgbClr val="336600"/>
    <a:srgbClr val="0066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7257" autoAdjust="0"/>
  </p:normalViewPr>
  <p:slideViewPr>
    <p:cSldViewPr>
      <p:cViewPr varScale="1">
        <p:scale>
          <a:sx n="165" d="100"/>
          <a:sy n="165" d="100"/>
        </p:scale>
        <p:origin x="-120" y="-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2" y="3029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9EFB781-F10A-8A4F-A12A-3C2C71F64A5A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7056B38-26E9-CB40-A38E-0AF1742DD1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416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58E4B2-B471-D345-83CC-798ED0FDA91E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E7FAE9D-A0A7-8442-9C01-C9B544F09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14"/>
            <a:ext cx="9144000" cy="1470025"/>
          </a:xfrm>
        </p:spPr>
        <p:txBody>
          <a:bodyPr/>
          <a:lstStyle>
            <a:lvl1pPr algn="ctr">
              <a:defRPr sz="44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65500"/>
            <a:ext cx="91440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68E9D-7EE0-A64C-88B9-5C80C428C52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three-sisters.png"/>
          <p:cNvPicPr>
            <a:picLocks noChangeAspect="1"/>
          </p:cNvPicPr>
          <p:nvPr userDrawn="1"/>
        </p:nvPicPr>
        <p:blipFill>
          <a:blip r:embed="rId2"/>
          <a:srcRect b="19512"/>
          <a:stretch>
            <a:fillRect/>
          </a:stretch>
        </p:blipFill>
        <p:spPr>
          <a:xfrm>
            <a:off x="0" y="-3009"/>
            <a:ext cx="9144000" cy="12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97ACE-2A84-A441-B7E5-D727996963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ED27D-FC7F-E54B-9AF3-B188FB6C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6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905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8905875" cy="5479701"/>
          </a:xfrm>
        </p:spPr>
        <p:txBody>
          <a:bodyPr/>
          <a:lstStyle>
            <a:lvl1pPr>
              <a:buSzPct val="65000"/>
              <a:buFont typeface="Wingdings" charset="2"/>
              <a:buChar char="q"/>
              <a:defRPr/>
            </a:lvl1pPr>
            <a:lvl2pPr>
              <a:buSzPct val="65000"/>
              <a:buFont typeface="Lucida Grande"/>
              <a:buChar char="❍"/>
              <a:defRPr/>
            </a:lvl2pPr>
            <a:lvl3pPr>
              <a:buSzPct val="90000"/>
              <a:buFont typeface="Lucida Grande"/>
              <a:buChar char="◆"/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21A90-E327-C84D-81B5-071D4C5C9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44090-53BA-A642-97F1-42151C567A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0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0872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1E1AC-38F6-0C44-A89D-462547A2D2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01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0872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2ABFDE-B9DE-0347-8949-80A077F734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1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865A7-7678-F840-B2ED-A6879803B9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651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1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BBC19F-FBA3-6448-9956-C922660208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A6B1A-0B04-9641-AD35-E9E87377D3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95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3C330-DDAB-D147-AB28-D77F6DACB5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6350"/>
            <a:ext cx="86868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38125" y="274638"/>
            <a:ext cx="8651875" cy="87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38125" y="1158047"/>
            <a:ext cx="8651875" cy="5263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69050"/>
            <a:ext cx="60198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 err="1" smtClean="0">
                <a:ln>
                  <a:noFill/>
                </a:ln>
                <a:solidFill>
                  <a:schemeClr val="bg1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69050"/>
            <a:ext cx="21336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FFFFFF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fld id="{35D977DA-7179-4E4A-8476-A426C303D23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1" name="Picture 7" descr="UO_Signature_stckd_4c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075" y="6369050"/>
            <a:ext cx="377825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3.bin"/><Relationship Id="rId4" Type="http://schemas.openxmlformats.org/officeDocument/2006/relationships/image" Target="../media/image1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4.bin"/><Relationship Id="rId4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5.bin"/><Relationship Id="rId4" Type="http://schemas.openxmlformats.org/officeDocument/2006/relationships/image" Target="../media/image1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6.bin"/><Relationship Id="rId4" Type="http://schemas.openxmlformats.org/officeDocument/2006/relationships/image" Target="../media/image1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7.bin"/><Relationship Id="rId4" Type="http://schemas.openxmlformats.org/officeDocument/2006/relationships/image" Target="../media/image14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5.emf"/><Relationship Id="rId5" Type="http://schemas.openxmlformats.org/officeDocument/2006/relationships/oleObject" Target="../embeddings/Microsoft_Equation2.bin"/><Relationship Id="rId6" Type="http://schemas.openxmlformats.org/officeDocument/2006/relationships/image" Target="../media/image6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Map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124200"/>
            <a:ext cx="9144000" cy="1993900"/>
          </a:xfrm>
        </p:spPr>
        <p:txBody>
          <a:bodyPr/>
          <a:lstStyle/>
          <a:p>
            <a:r>
              <a:rPr lang="en-US" dirty="0" smtClean="0"/>
              <a:t>Parallel Computing</a:t>
            </a:r>
          </a:p>
          <a:p>
            <a:r>
              <a:rPr lang="en-US" dirty="0" smtClean="0"/>
              <a:t>CIS </a:t>
            </a:r>
            <a:r>
              <a:rPr lang="en-US" dirty="0"/>
              <a:t>410/</a:t>
            </a:r>
            <a:r>
              <a:rPr lang="en-US" dirty="0" smtClean="0"/>
              <a:t>510</a:t>
            </a:r>
          </a:p>
          <a:p>
            <a:r>
              <a:rPr lang="en-US" dirty="0" smtClean="0"/>
              <a:t>Department of Computer and Information Science</a:t>
            </a:r>
          </a:p>
        </p:txBody>
      </p:sp>
      <p:pic>
        <p:nvPicPr>
          <p:cNvPr id="13315" name="Picture 5" descr="UO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488" y="5299075"/>
            <a:ext cx="4725987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/>
          <a:p>
            <a:r>
              <a:rPr lang="en-US" dirty="0" smtClean="0"/>
              <a:t>Parallel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3343275" cy="547970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parallel_for_each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 array){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process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(x);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344" y="914400"/>
            <a:ext cx="5424656" cy="38862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3505200" y="1600200"/>
            <a:ext cx="0" cy="243840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2097733" y="2550468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Time</a:t>
            </a:r>
            <a:endParaRPr lang="en-US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1999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20353"/>
            <a:ext cx="4029075" cy="3226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000" b="1" dirty="0" smtClean="0"/>
              <a:t>Serial Map</a:t>
            </a:r>
            <a:endParaRPr lang="en-US" sz="20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600" y="1219199"/>
            <a:ext cx="4036759" cy="5181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872" y="1189037"/>
            <a:ext cx="4041648" cy="2895419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718582" y="762000"/>
            <a:ext cx="3968218" cy="32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65000"/>
              <a:buFont typeface="Wingdings" charset="2"/>
              <a:buChar char="q"/>
              <a:defRPr sz="32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65000"/>
              <a:buFont typeface="Lucida Grande"/>
              <a:buChar char="❍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90000"/>
              <a:buFont typeface="Lucida Grande"/>
              <a:buChar char="◆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2000" b="1" dirty="0" smtClean="0"/>
              <a:t>Parallel Map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07214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20353"/>
            <a:ext cx="4029075" cy="3226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000" b="1" dirty="0" smtClean="0"/>
              <a:t>Serial Map</a:t>
            </a:r>
            <a:endParaRPr lang="en-US" sz="20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600" y="1219199"/>
            <a:ext cx="4036759" cy="5181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872" y="1189037"/>
            <a:ext cx="4041648" cy="2895419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718582" y="762000"/>
            <a:ext cx="3968218" cy="32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65000"/>
              <a:buFont typeface="Wingdings" charset="2"/>
              <a:buChar char="q"/>
              <a:defRPr sz="32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65000"/>
              <a:buFont typeface="Lucida Grande"/>
              <a:buChar char="❍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SzPct val="90000"/>
              <a:buFont typeface="Lucida Grande"/>
              <a:buChar char="◆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2000" b="1" dirty="0" smtClean="0"/>
              <a:t>Parallel Map</a:t>
            </a:r>
            <a:endParaRPr lang="en-US" sz="2000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71404" y="4267200"/>
            <a:ext cx="4343996" cy="1835198"/>
            <a:chOff x="532804" y="2771565"/>
            <a:chExt cx="8153400" cy="2057402"/>
          </a:xfrm>
        </p:grpSpPr>
        <p:sp>
          <p:nvSpPr>
            <p:cNvPr id="12" name="Rounded Rectangle 11"/>
            <p:cNvSpPr/>
            <p:nvPr/>
          </p:nvSpPr>
          <p:spPr>
            <a:xfrm>
              <a:off x="532804" y="2771567"/>
              <a:ext cx="8153400" cy="2057400"/>
            </a:xfrm>
            <a:prstGeom prst="roundRect">
              <a:avLst/>
            </a:prstGeom>
            <a:solidFill>
              <a:srgbClr val="27632E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532804" y="2771565"/>
              <a:ext cx="8153397" cy="574020"/>
            </a:xfrm>
            <a:prstGeom prst="roundRect">
              <a:avLst/>
            </a:prstGeom>
            <a:solidFill>
              <a:srgbClr val="27632E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75844" y="2819400"/>
              <a:ext cx="7972712" cy="57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Speedup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000" y="4787887"/>
            <a:ext cx="4420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The space here is speedup. With the parallel map, our program finished execution early, while the serial map is still running. </a:t>
            </a:r>
          </a:p>
        </p:txBody>
      </p:sp>
    </p:spTree>
    <p:extLst>
      <p:ext uri="{BB962C8B-B14F-4D97-AF65-F5344CB8AC3E}">
        <p14:creationId xmlns:p14="http://schemas.microsoft.com/office/powerpoint/2010/main" val="2736409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The key to </a:t>
            </a:r>
            <a:r>
              <a:rPr lang="en-US" sz="3000" dirty="0" smtClean="0"/>
              <a:t>(</a:t>
            </a:r>
            <a:r>
              <a:rPr lang="en-US" sz="3000" dirty="0" err="1" smtClean="0"/>
              <a:t>embarrasing</a:t>
            </a:r>
            <a:r>
              <a:rPr lang="en-US" sz="3000" dirty="0" smtClean="0"/>
              <a:t>) parallelism </a:t>
            </a:r>
            <a:r>
              <a:rPr lang="en-US" sz="3000" dirty="0" smtClean="0"/>
              <a:t>is </a:t>
            </a:r>
            <a:r>
              <a:rPr lang="en-US" sz="3000" dirty="0" smtClean="0"/>
              <a:t>independence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22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The key to </a:t>
            </a:r>
            <a:r>
              <a:rPr lang="en-US" dirty="0" smtClean="0"/>
              <a:t>(</a:t>
            </a:r>
            <a:r>
              <a:rPr lang="en-US" dirty="0" err="1" smtClean="0"/>
              <a:t>embarrasing</a:t>
            </a:r>
            <a:r>
              <a:rPr lang="en-US" dirty="0" smtClean="0"/>
              <a:t>) parallelism </a:t>
            </a:r>
            <a:r>
              <a:rPr lang="en-US" dirty="0" smtClean="0"/>
              <a:t>is </a:t>
            </a:r>
            <a:r>
              <a:rPr lang="en-US" dirty="0" smtClean="0"/>
              <a:t>independence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sz="2700" dirty="0" smtClean="0"/>
          </a:p>
          <a:p>
            <a:r>
              <a:rPr lang="en-US" dirty="0" smtClean="0"/>
              <a:t>Modifying shared state breaks perfect independence</a:t>
            </a:r>
          </a:p>
          <a:p>
            <a:r>
              <a:rPr lang="en-US" dirty="0" smtClean="0"/>
              <a:t>Results of accidentally </a:t>
            </a:r>
            <a:r>
              <a:rPr lang="en-US" dirty="0" smtClean="0"/>
              <a:t>violating </a:t>
            </a:r>
            <a:r>
              <a:rPr lang="en-US" dirty="0" smtClean="0"/>
              <a:t>independence:</a:t>
            </a:r>
          </a:p>
          <a:p>
            <a:pPr lvl="1"/>
            <a:r>
              <a:rPr lang="en-US" dirty="0" smtClean="0"/>
              <a:t>non</a:t>
            </a:r>
            <a:r>
              <a:rPr lang="en-US" dirty="0" smtClean="0"/>
              <a:t>-</a:t>
            </a:r>
            <a:r>
              <a:rPr lang="en-US" dirty="0" smtClean="0"/>
              <a:t>determinism</a:t>
            </a:r>
            <a:endParaRPr lang="en-US" dirty="0"/>
          </a:p>
          <a:p>
            <a:pPr lvl="1"/>
            <a:r>
              <a:rPr lang="en-US" dirty="0" smtClean="0"/>
              <a:t>data</a:t>
            </a:r>
            <a:r>
              <a:rPr lang="en-US" dirty="0" smtClean="0"/>
              <a:t>-</a:t>
            </a:r>
            <a:r>
              <a:rPr lang="en-US" dirty="0" smtClean="0"/>
              <a:t>races</a:t>
            </a:r>
            <a:endParaRPr lang="en-US" dirty="0"/>
          </a:p>
          <a:p>
            <a:pPr lvl="1"/>
            <a:r>
              <a:rPr lang="en-US" dirty="0" smtClean="0"/>
              <a:t>undefined behavior</a:t>
            </a:r>
            <a:endParaRPr lang="en-US" dirty="0"/>
          </a:p>
          <a:p>
            <a:pPr lvl="1"/>
            <a:r>
              <a:rPr lang="en-US" dirty="0" err="1" smtClean="0"/>
              <a:t>segfaults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73485" y="1524000"/>
            <a:ext cx="8153400" cy="1494711"/>
            <a:chOff x="532804" y="2695365"/>
            <a:chExt cx="8153400" cy="1494711"/>
          </a:xfrm>
        </p:grpSpPr>
        <p:sp>
          <p:nvSpPr>
            <p:cNvPr id="7" name="Rounded Rectangle 6"/>
            <p:cNvSpPr/>
            <p:nvPr/>
          </p:nvSpPr>
          <p:spPr>
            <a:xfrm>
              <a:off x="532804" y="2771567"/>
              <a:ext cx="8153400" cy="1371598"/>
            </a:xfrm>
            <a:prstGeom prst="roundRect">
              <a:avLst/>
            </a:prstGeom>
            <a:solidFill>
              <a:srgbClr val="C00000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2805" y="3359079"/>
              <a:ext cx="815339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Times New Roman"/>
                  <a:cs typeface="Times New Roman"/>
                </a:rPr>
                <a:t>Map function should be “pure” (or “pure-</a:t>
              </a:r>
              <a:r>
                <a:rPr lang="en-US" sz="2400" dirty="0" err="1" smtClean="0">
                  <a:latin typeface="Times New Roman"/>
                  <a:cs typeface="Times New Roman"/>
                </a:rPr>
                <a:t>ish</a:t>
              </a:r>
              <a:r>
                <a:rPr lang="en-US" sz="2400" dirty="0" smtClean="0">
                  <a:latin typeface="Times New Roman"/>
                  <a:cs typeface="Times New Roman"/>
                </a:rPr>
                <a:t>”) and should not modify shared states</a:t>
              </a:r>
              <a:endParaRPr lang="en-US" sz="2400" dirty="0">
                <a:latin typeface="Times New Roman"/>
                <a:cs typeface="Times New Roman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2804" y="2695365"/>
              <a:ext cx="8153397" cy="574020"/>
            </a:xfrm>
            <a:prstGeom prst="roundRect">
              <a:avLst/>
            </a:prstGeom>
            <a:solidFill>
              <a:srgbClr val="C0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5844" y="2731255"/>
              <a:ext cx="7972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Warning: No shared state!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8851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and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3"/>
            <a:ext cx="8905875" cy="3751647"/>
          </a:xfrm>
        </p:spPr>
        <p:txBody>
          <a:bodyPr>
            <a:normAutofit fontScale="92500"/>
          </a:bodyPr>
          <a:lstStyle/>
          <a:p>
            <a:r>
              <a:rPr lang="en-US" dirty="0" err="1" smtClean="0"/>
              <a:t>OpenMP</a:t>
            </a:r>
            <a:r>
              <a:rPr lang="en-US" dirty="0" smtClean="0"/>
              <a:t> </a:t>
            </a:r>
            <a:r>
              <a:rPr lang="en-US" dirty="0" smtClean="0"/>
              <a:t>and </a:t>
            </a:r>
            <a:r>
              <a:rPr lang="en-US" dirty="0" err="1" smtClean="0"/>
              <a:t>CilkPlus</a:t>
            </a:r>
            <a:r>
              <a:rPr lang="en-US" dirty="0" smtClean="0"/>
              <a:t> </a:t>
            </a:r>
            <a:r>
              <a:rPr lang="en-US" dirty="0" smtClean="0"/>
              <a:t>contain a </a:t>
            </a:r>
            <a:r>
              <a:rPr lang="en-US" dirty="0" smtClean="0"/>
              <a:t>parallel </a:t>
            </a:r>
            <a:r>
              <a:rPr lang="en-US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construct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 is a mode of use of </a:t>
            </a:r>
            <a:r>
              <a:rPr lang="en-US" dirty="0"/>
              <a:t>parallel </a:t>
            </a:r>
            <a:r>
              <a:rPr lang="en-US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TBB uses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higher order functions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with lambda expressions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/“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funtors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languages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CilkPlus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Fortran) provide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array notation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which makes some maps more concise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83273" y="4790459"/>
            <a:ext cx="8153400" cy="1368900"/>
            <a:chOff x="532804" y="2771565"/>
            <a:chExt cx="8153400" cy="1368900"/>
          </a:xfrm>
        </p:grpSpPr>
        <p:sp>
          <p:nvSpPr>
            <p:cNvPr id="7" name="Rounded Rectangle 6"/>
            <p:cNvSpPr/>
            <p:nvPr/>
          </p:nvSpPr>
          <p:spPr>
            <a:xfrm>
              <a:off x="532804" y="2771567"/>
              <a:ext cx="8153400" cy="1307343"/>
            </a:xfrm>
            <a:prstGeom prst="roundRect">
              <a:avLst/>
            </a:prstGeom>
            <a:solidFill>
              <a:srgbClr val="27632E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2805" y="3371024"/>
              <a:ext cx="81533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  <a:r>
                <a:rPr lang="en-US" sz="2000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[</a:t>
              </a:r>
              <a:r>
                <a:rPr lang="en-US" sz="2000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:] = </a:t>
              </a:r>
              <a:r>
                <a:rPr lang="en-US" sz="2000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A[</a:t>
              </a:r>
              <a:r>
                <a:rPr lang="en-US" sz="2000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:]*5;</a:t>
              </a:r>
            </a:p>
            <a:p>
              <a:r>
                <a:rPr lang="en-US" sz="2300" dirty="0" smtClean="0">
                  <a:latin typeface="Times New Roman"/>
                  <a:cs typeface="Times New Roman"/>
                </a:rPr>
                <a:t>is </a:t>
              </a:r>
              <a:r>
                <a:rPr lang="en-US" sz="2300" dirty="0" err="1" smtClean="0">
                  <a:latin typeface="Times New Roman"/>
                  <a:cs typeface="Times New Roman"/>
                </a:rPr>
                <a:t>CilkPlus</a:t>
              </a:r>
              <a:r>
                <a:rPr lang="en-US" sz="2300" dirty="0" smtClean="0">
                  <a:latin typeface="Times New Roman"/>
                  <a:cs typeface="Times New Roman"/>
                </a:rPr>
                <a:t> array notation for “multiply every element in </a:t>
              </a:r>
              <a:r>
                <a:rPr lang="en-US" sz="2300" i="1" dirty="0">
                  <a:latin typeface="Times New Roman"/>
                  <a:cs typeface="Times New Roman"/>
                </a:rPr>
                <a:t>A</a:t>
              </a:r>
              <a:r>
                <a:rPr lang="en-US" sz="2300" dirty="0" smtClean="0">
                  <a:latin typeface="Times New Roman"/>
                  <a:cs typeface="Times New Roman"/>
                </a:rPr>
                <a:t> </a:t>
              </a:r>
              <a:r>
                <a:rPr lang="en-US" sz="2300" dirty="0" smtClean="0">
                  <a:latin typeface="Times New Roman"/>
                  <a:cs typeface="Times New Roman"/>
                </a:rPr>
                <a:t>by 5”</a:t>
              </a:r>
              <a:endParaRPr lang="en-US" sz="2300" dirty="0">
                <a:latin typeface="Times New Roman"/>
                <a:cs typeface="Times New Roman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2804" y="2771565"/>
              <a:ext cx="8153397" cy="574020"/>
            </a:xfrm>
            <a:prstGeom prst="roundRect">
              <a:avLst/>
            </a:prstGeom>
            <a:solidFill>
              <a:srgbClr val="27632E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5844" y="2819400"/>
              <a:ext cx="7972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Array Notation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490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Unary Maps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04800" y="2590800"/>
            <a:ext cx="8153400" cy="1190833"/>
            <a:chOff x="304800" y="2590800"/>
            <a:chExt cx="8153400" cy="1190833"/>
          </a:xfrm>
        </p:grpSpPr>
        <p:sp>
          <p:nvSpPr>
            <p:cNvPr id="7" name="Rounded Rectangle 6"/>
            <p:cNvSpPr/>
            <p:nvPr/>
          </p:nvSpPr>
          <p:spPr>
            <a:xfrm>
              <a:off x="304800" y="2590800"/>
              <a:ext cx="8153400" cy="1190833"/>
            </a:xfrm>
            <a:prstGeom prst="roundRect">
              <a:avLst/>
            </a:prstGeom>
            <a:solidFill>
              <a:srgbClr val="27632E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4801" y="3190258"/>
              <a:ext cx="81533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Times New Roman"/>
                  <a:cs typeface="Times New Roman"/>
                </a:rPr>
                <a:t>So far we have only dealt with mapping over a single </a:t>
              </a:r>
              <a:r>
                <a:rPr lang="en-US" sz="2000" dirty="0" smtClean="0">
                  <a:latin typeface="Times New Roman"/>
                  <a:cs typeface="Times New Roman"/>
                </a:rPr>
                <a:t>collection…</a:t>
              </a:r>
              <a:endParaRPr lang="en-US" sz="2000" dirty="0">
                <a:latin typeface="Times New Roman"/>
                <a:cs typeface="Times New Roman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04800" y="2619165"/>
              <a:ext cx="8153397" cy="574020"/>
            </a:xfrm>
            <a:prstGeom prst="roundRect">
              <a:avLst/>
            </a:prstGeom>
            <a:solidFill>
              <a:srgbClr val="27632E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7840" y="2638634"/>
              <a:ext cx="7972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Unary Maps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390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with 1 Input, 1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" name="Rectangle 6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8" name="Rectangle 7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9" name="Rectangle 8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0" name="Rectangle 9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6002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1336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6670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004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7338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2672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8006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3340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8674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10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4008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9342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467600" y="3048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8288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622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8956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4290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624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4958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0292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5626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0960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6294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1628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96200" y="25146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/>
          <p:cNvSpPr/>
          <p:nvPr/>
        </p:nvSpPr>
        <p:spPr>
          <a:xfrm>
            <a:off x="228600" y="30480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result</a:t>
            </a:r>
          </a:p>
        </p:txBody>
      </p:sp>
      <p:sp>
        <p:nvSpPr>
          <p:cNvPr id="57" name="Content Placeholder 4"/>
          <p:cNvSpPr txBox="1">
            <a:spLocks/>
          </p:cNvSpPr>
          <p:nvPr/>
        </p:nvSpPr>
        <p:spPr>
          <a:xfrm>
            <a:off x="228600" y="3810000"/>
            <a:ext cx="8534400" cy="190500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3200" kern="1200">
                <a:solidFill>
                  <a:srgbClr val="365890"/>
                </a:solidFill>
                <a:effectLst>
                  <a:outerShdw blurRad="215900" dir="5400000" algn="ctr" rotWithShape="0">
                    <a:schemeClr val="bg1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dirty="0" err="1">
                <a:solidFill>
                  <a:schemeClr val="tx1"/>
                </a:solidFill>
                <a:effectLst/>
                <a:latin typeface="Cambria"/>
                <a:cs typeface="Cambria"/>
              </a:rPr>
              <a:t>i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nt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oneToOne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(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int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x[11] ) 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{</a:t>
            </a:r>
          </a:p>
          <a:p>
            <a:pPr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		return 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x*2; </a:t>
            </a:r>
          </a:p>
          <a:p>
            <a:pPr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}</a:t>
            </a:r>
            <a:endParaRPr lang="en-US" dirty="0" smtClean="0">
              <a:solidFill>
                <a:schemeClr val="tx1"/>
              </a:solidFill>
              <a:effectLst/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182893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N-</a:t>
            </a:r>
            <a:r>
              <a:rPr lang="en-US" dirty="0" err="1" smtClean="0"/>
              <a:t>ary</a:t>
            </a:r>
            <a:r>
              <a:rPr lang="en-US" dirty="0" smtClean="0"/>
              <a:t> </a:t>
            </a:r>
            <a:r>
              <a:rPr lang="en-US" dirty="0" smtClean="0"/>
              <a:t>Maps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04800" y="2590800"/>
            <a:ext cx="8153400" cy="1190833"/>
            <a:chOff x="304800" y="2590800"/>
            <a:chExt cx="8153400" cy="1190833"/>
          </a:xfrm>
        </p:grpSpPr>
        <p:sp>
          <p:nvSpPr>
            <p:cNvPr id="7" name="Rounded Rectangle 6"/>
            <p:cNvSpPr/>
            <p:nvPr/>
          </p:nvSpPr>
          <p:spPr>
            <a:xfrm>
              <a:off x="304800" y="2590800"/>
              <a:ext cx="8153400" cy="1190833"/>
            </a:xfrm>
            <a:prstGeom prst="roundRect">
              <a:avLst/>
            </a:prstGeom>
            <a:solidFill>
              <a:srgbClr val="27632E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4801" y="3190258"/>
              <a:ext cx="81533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Times New Roman"/>
                  <a:cs typeface="Times New Roman"/>
                </a:rPr>
                <a:t>But, sometimes it makes sense to map over multiple collections at once…</a:t>
              </a:r>
              <a:endParaRPr lang="en-US" sz="2000" dirty="0">
                <a:latin typeface="Times New Roman"/>
                <a:cs typeface="Times New Roman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04800" y="2619165"/>
              <a:ext cx="8153397" cy="574020"/>
            </a:xfrm>
            <a:prstGeom prst="roundRect">
              <a:avLst/>
            </a:prstGeom>
            <a:solidFill>
              <a:srgbClr val="27632E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7840" y="2638634"/>
              <a:ext cx="7972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N-</a:t>
              </a:r>
              <a:r>
                <a:rPr lang="en-US" sz="2400" dirty="0" err="1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ary</a:t>
              </a:r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 Maps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2884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with 2 Inputs, 1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75" name="Rectangle 74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3" name="Rectangle 82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4" name="Rectangle 83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6" name="Rectangle 85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8" name="Rectangle 87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89" name="Rectangle 88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90" name="Rectangle 89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1" name="Rectangle 90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92" name="Rectangle 91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93" name="Rectangle 92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94" name="Rectangle 93"/>
          <p:cNvSpPr/>
          <p:nvPr/>
        </p:nvSpPr>
        <p:spPr>
          <a:xfrm>
            <a:off x="16002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95" name="Rectangle 94"/>
          <p:cNvSpPr/>
          <p:nvPr/>
        </p:nvSpPr>
        <p:spPr>
          <a:xfrm>
            <a:off x="21336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11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6670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97" name="Rectangle 96"/>
          <p:cNvSpPr/>
          <p:nvPr/>
        </p:nvSpPr>
        <p:spPr>
          <a:xfrm>
            <a:off x="32004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98" name="Rectangle 97"/>
          <p:cNvSpPr/>
          <p:nvPr/>
        </p:nvSpPr>
        <p:spPr>
          <a:xfrm>
            <a:off x="37338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12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2672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48006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53340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58674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10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64008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69342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7467600" y="3581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cxnSp>
        <p:nvCxnSpPr>
          <p:cNvPr id="106" name="Straight Arrow Connector 105"/>
          <p:cNvCxnSpPr/>
          <p:nvPr/>
        </p:nvCxnSpPr>
        <p:spPr>
          <a:xfrm>
            <a:off x="18288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23622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28956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34290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39624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Straight Arrow Connector 110"/>
          <p:cNvCxnSpPr/>
          <p:nvPr/>
        </p:nvCxnSpPr>
        <p:spPr>
          <a:xfrm>
            <a:off x="44958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Straight Arrow Connector 111"/>
          <p:cNvCxnSpPr/>
          <p:nvPr/>
        </p:nvCxnSpPr>
        <p:spPr>
          <a:xfrm>
            <a:off x="50292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55626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Straight Arrow Connector 113"/>
          <p:cNvCxnSpPr/>
          <p:nvPr/>
        </p:nvCxnSpPr>
        <p:spPr>
          <a:xfrm>
            <a:off x="60960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66294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Straight Arrow Connector 115"/>
          <p:cNvCxnSpPr/>
          <p:nvPr/>
        </p:nvCxnSpPr>
        <p:spPr>
          <a:xfrm>
            <a:off x="71628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7696200" y="3048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8" name="Rectangle 117"/>
          <p:cNvSpPr/>
          <p:nvPr/>
        </p:nvSpPr>
        <p:spPr>
          <a:xfrm>
            <a:off x="228600" y="3581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result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228600" y="2362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16002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21336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26670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32004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37338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42672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48006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53340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58674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64008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69342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7467600" y="2362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32" name="Content Placeholder 4"/>
          <p:cNvSpPr txBox="1">
            <a:spLocks/>
          </p:cNvSpPr>
          <p:nvPr/>
        </p:nvSpPr>
        <p:spPr>
          <a:xfrm>
            <a:off x="228600" y="4343400"/>
            <a:ext cx="8534400" cy="1905000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lang="en-US" sz="3200" kern="1200">
                <a:solidFill>
                  <a:srgbClr val="365890"/>
                </a:solidFill>
                <a:effectLst>
                  <a:outerShdw blurRad="215900" dir="5400000" algn="ctr" rotWithShape="0">
                    <a:schemeClr val="bg1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dirty="0" err="1">
                <a:solidFill>
                  <a:schemeClr val="tx1"/>
                </a:solidFill>
                <a:effectLst/>
                <a:latin typeface="Cambria"/>
                <a:cs typeface="Cambria"/>
              </a:rPr>
              <a:t>i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nt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twoToOne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(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int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x[11],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int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 y[11] ) 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{</a:t>
            </a:r>
          </a:p>
          <a:p>
            <a:pPr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		return </a:t>
            </a:r>
            <a:r>
              <a:rPr lang="en-US" dirty="0" err="1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x+y</a:t>
            </a: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; </a:t>
            </a:r>
            <a:endParaRPr lang="en-US" dirty="0" smtClean="0">
              <a:solidFill>
                <a:schemeClr val="tx1"/>
              </a:solidFill>
              <a:effectLst/>
              <a:latin typeface="Cambria"/>
              <a:cs typeface="Cambria"/>
            </a:endParaRPr>
          </a:p>
          <a:p>
            <a:pPr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  <a:effectLst/>
                <a:latin typeface="Cambria"/>
                <a:cs typeface="Cambria"/>
              </a:rPr>
              <a:t>}</a:t>
            </a:r>
            <a:endParaRPr lang="en-US" dirty="0" smtClean="0">
              <a:solidFill>
                <a:schemeClr val="tx1"/>
              </a:solidFill>
              <a:effectLst/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95947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/>
              <a:t>Related </a:t>
            </a:r>
            <a:r>
              <a:rPr lang="en-US" dirty="0" smtClean="0"/>
              <a:t>Patterns</a:t>
            </a:r>
          </a:p>
          <a:p>
            <a:r>
              <a:rPr lang="en-US" dirty="0" smtClean="0"/>
              <a:t>Example Implementation: Scaled Vector Addition (SAXPY)</a:t>
            </a:r>
          </a:p>
          <a:p>
            <a:pPr lvl="1"/>
            <a:r>
              <a:rPr lang="en-US" dirty="0" smtClean="0"/>
              <a:t>Problem Description</a:t>
            </a:r>
          </a:p>
          <a:p>
            <a:pPr lvl="1"/>
            <a:r>
              <a:rPr lang="en-US" dirty="0" smtClean="0"/>
              <a:t>Various 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93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Optimizations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/>
              <a:t>Related </a:t>
            </a:r>
            <a:r>
              <a:rPr lang="en-US" dirty="0" smtClean="0"/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Implementations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62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/>
              <a:t>Related </a:t>
            </a:r>
            <a:r>
              <a:rPr lang="en-US" dirty="0" smtClean="0"/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62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Sequences of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8600" y="896552"/>
            <a:ext cx="5105400" cy="547970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Often several map operations occur in sequence</a:t>
            </a:r>
          </a:p>
          <a:p>
            <a:pPr lvl="1"/>
            <a:r>
              <a:rPr lang="en-US" dirty="0" smtClean="0"/>
              <a:t>Vector math consists of many small operations such as additions and multiplications applied as maps</a:t>
            </a:r>
          </a:p>
          <a:p>
            <a:r>
              <a:rPr lang="en-US" dirty="0" smtClean="0"/>
              <a:t>A naïve implementation may write each intermediate result to memory, wasting memory BW and likely overwhelming the cache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378714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42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/>
              <a:t>Related </a:t>
            </a:r>
            <a:r>
              <a:rPr lang="en-US" dirty="0" smtClean="0"/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62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Fusion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896552"/>
            <a:ext cx="4114800" cy="5479701"/>
          </a:xfrm>
        </p:spPr>
        <p:txBody>
          <a:bodyPr/>
          <a:lstStyle/>
          <a:p>
            <a:r>
              <a:rPr lang="en-US" dirty="0" smtClean="0"/>
              <a:t>Can sometimes “fuse” together the operations to perform them at once</a:t>
            </a:r>
          </a:p>
          <a:p>
            <a:r>
              <a:rPr lang="en-US" dirty="0" smtClean="0"/>
              <a:t>Adds arithmetic intensity, reduces memory/cache usage</a:t>
            </a:r>
          </a:p>
          <a:p>
            <a:r>
              <a:rPr lang="en-US" dirty="0" smtClean="0"/>
              <a:t>Ideally, operations can be performed using registers alone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4773168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48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Cache Fusion</a:t>
            </a:r>
          </a:p>
          <a:p>
            <a:r>
              <a:rPr lang="en-US" dirty="0" smtClean="0"/>
              <a:t>Related </a:t>
            </a:r>
            <a:r>
              <a:rPr lang="en-US" dirty="0" smtClean="0"/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Fusion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2"/>
            <a:ext cx="4038600" cy="5479701"/>
          </a:xfrm>
        </p:spPr>
        <p:txBody>
          <a:bodyPr/>
          <a:lstStyle/>
          <a:p>
            <a:r>
              <a:rPr lang="en-US" dirty="0" smtClean="0"/>
              <a:t>Sometimes impractical to fuse together the map operations</a:t>
            </a:r>
          </a:p>
          <a:p>
            <a:r>
              <a:rPr lang="en-US" dirty="0" smtClean="0"/>
              <a:t>Can instead break the work into blocks, giving each CPU one block at a time</a:t>
            </a:r>
          </a:p>
          <a:p>
            <a:r>
              <a:rPr lang="en-US" dirty="0" smtClean="0"/>
              <a:t>Hopefully, operations use cache alone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4839274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3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Related </a:t>
            </a:r>
            <a:r>
              <a:rPr lang="en-US" dirty="0" smtClean="0">
                <a:solidFill>
                  <a:srgbClr val="FF0000"/>
                </a:solidFill>
              </a:rPr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Three patterns related to map are </a:t>
            </a:r>
            <a:r>
              <a:rPr lang="en-US" dirty="0" smtClean="0"/>
              <a:t>discussed here:</a:t>
            </a:r>
          </a:p>
          <a:p>
            <a:pPr lvl="1"/>
            <a:r>
              <a:rPr lang="en-US" dirty="0" smtClean="0"/>
              <a:t>Stencil</a:t>
            </a:r>
          </a:p>
          <a:p>
            <a:pPr lvl="1"/>
            <a:r>
              <a:rPr lang="en-US" dirty="0" err="1" smtClean="0"/>
              <a:t>Workpile</a:t>
            </a:r>
            <a:endParaRPr lang="en-US" dirty="0" smtClean="0"/>
          </a:p>
          <a:p>
            <a:pPr lvl="1"/>
            <a:r>
              <a:rPr lang="en-US" dirty="0" smtClean="0"/>
              <a:t>Divide-and-Conquer</a:t>
            </a:r>
            <a:endParaRPr lang="en-US" dirty="0"/>
          </a:p>
          <a:p>
            <a:pPr marL="57150" indent="0">
              <a:buNone/>
            </a:pPr>
            <a:endParaRPr lang="en-US" dirty="0" smtClean="0"/>
          </a:p>
          <a:p>
            <a:pPr marL="57150" indent="0">
              <a:buNone/>
            </a:pPr>
            <a:r>
              <a:rPr lang="en-US" dirty="0" smtClean="0"/>
              <a:t>They will be discussed more in detail in a later lecture.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85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instance of the map function accesses neighbors of its input, offset from its usual input</a:t>
            </a:r>
          </a:p>
          <a:p>
            <a:r>
              <a:rPr lang="en-US" dirty="0" smtClean="0"/>
              <a:t>Common in imaging and PDE solvers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590800"/>
            <a:ext cx="6741994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48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Map</a:t>
            </a:r>
          </a:p>
          <a:p>
            <a:r>
              <a:rPr lang="en-US" dirty="0" smtClean="0"/>
              <a:t>Optimizations</a:t>
            </a:r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/>
              <a:t>Related Patterns</a:t>
            </a:r>
          </a:p>
          <a:p>
            <a:r>
              <a:rPr lang="en-US" dirty="0" smtClean="0"/>
              <a:t>Example Implementation: Scaled Vector Addition (SAXPY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62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Workpile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items can be added to the map while it is in progress, from inside map function instances</a:t>
            </a:r>
          </a:p>
          <a:p>
            <a:r>
              <a:rPr lang="en-US" dirty="0" smtClean="0"/>
              <a:t>Work grows and is consumed by the map</a:t>
            </a:r>
          </a:p>
          <a:p>
            <a:r>
              <a:rPr lang="en-US" dirty="0" err="1" smtClean="0"/>
              <a:t>Workpile</a:t>
            </a:r>
            <a:r>
              <a:rPr lang="en-US" dirty="0" smtClean="0"/>
              <a:t> pattern terminates when no more work is available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821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Divide-and-Conquer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896552"/>
            <a:ext cx="4876800" cy="5479701"/>
          </a:xfrm>
        </p:spPr>
        <p:txBody>
          <a:bodyPr>
            <a:normAutofit/>
          </a:bodyPr>
          <a:lstStyle/>
          <a:p>
            <a:r>
              <a:rPr lang="en-US" dirty="0" smtClean="0"/>
              <a:t>Applies if a problem can be divided into smaller </a:t>
            </a:r>
            <a:r>
              <a:rPr lang="en-US" dirty="0" err="1" smtClean="0"/>
              <a:t>subproblems</a:t>
            </a:r>
            <a:r>
              <a:rPr lang="en-US" dirty="0" smtClean="0"/>
              <a:t> recursively until a base case is reached that can be solved serially</a:t>
            </a:r>
          </a:p>
          <a:p>
            <a:pPr marL="0" indent="0">
              <a:buNone/>
            </a:pPr>
            <a:endParaRPr lang="en-US" sz="11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09"/>
          <a:stretch/>
        </p:blipFill>
        <p:spPr>
          <a:xfrm>
            <a:off x="228600" y="909115"/>
            <a:ext cx="4038600" cy="404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332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Related </a:t>
            </a:r>
            <a:r>
              <a:rPr lang="en-US" dirty="0" smtClean="0">
                <a:solidFill>
                  <a:srgbClr val="000000"/>
                </a:solidFill>
              </a:rPr>
              <a:t>Patterns</a:t>
            </a:r>
          </a:p>
          <a:p>
            <a:r>
              <a:rPr lang="en-US" dirty="0">
                <a:solidFill>
                  <a:srgbClr val="FF0000"/>
                </a:solidFill>
              </a:rPr>
              <a:t>Example Implementation: Scaled Vector Addition (SAXPY)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250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Related </a:t>
            </a:r>
            <a:r>
              <a:rPr lang="en-US" dirty="0" smtClean="0">
                <a:solidFill>
                  <a:srgbClr val="000000"/>
                </a:solidFill>
              </a:rPr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Problem Description</a:t>
            </a:r>
          </a:p>
          <a:p>
            <a:pPr lvl="1"/>
            <a:r>
              <a:rPr lang="en-US" dirty="0"/>
              <a:t>Various </a:t>
            </a:r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36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ym typeface="Wingdings"/>
              </a:rPr>
              <a:t> </a:t>
            </a:r>
          </a:p>
          <a:p>
            <a:pPr lvl="1"/>
            <a:r>
              <a:rPr lang="en-US" dirty="0" smtClean="0">
                <a:sym typeface="Wingdings"/>
              </a:rPr>
              <a:t>Scales vector x by a and adds it to vector y</a:t>
            </a:r>
          </a:p>
          <a:p>
            <a:pPr lvl="1"/>
            <a:r>
              <a:rPr lang="en-US" dirty="0" smtClean="0">
                <a:sym typeface="Wingdings"/>
              </a:rPr>
              <a:t>Result </a:t>
            </a:r>
            <a:r>
              <a:rPr lang="en-US" dirty="0" smtClean="0">
                <a:sym typeface="Wingdings"/>
              </a:rPr>
              <a:t>is stored in input vector y</a:t>
            </a:r>
          </a:p>
          <a:p>
            <a:r>
              <a:rPr lang="en-US" dirty="0" smtClean="0">
                <a:sym typeface="Wingdings"/>
              </a:rPr>
              <a:t>Comes from </a:t>
            </a:r>
            <a:r>
              <a:rPr lang="en-US" dirty="0" smtClean="0">
                <a:sym typeface="Wingdings"/>
              </a:rPr>
              <a:t>the BLAS (Basic Linear Algebra Subprograms)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library</a:t>
            </a:r>
          </a:p>
          <a:p>
            <a:r>
              <a:rPr lang="en-US" b="1" dirty="0" smtClean="0">
                <a:sym typeface="Wingdings"/>
              </a:rPr>
              <a:t>Every </a:t>
            </a:r>
            <a:r>
              <a:rPr lang="en-US" b="1" dirty="0">
                <a:sym typeface="Wingdings"/>
              </a:rPr>
              <a:t>element in vector x and vector y are </a:t>
            </a:r>
            <a:r>
              <a:rPr lang="en-US" b="1" dirty="0" smtClean="0">
                <a:sym typeface="Wingdings"/>
              </a:rPr>
              <a:t>independent</a:t>
            </a:r>
            <a:endParaRPr lang="en-US" b="1" dirty="0">
              <a:sym typeface="Wingding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472383"/>
              </p:ext>
            </p:extLst>
          </p:nvPr>
        </p:nvGraphicFramePr>
        <p:xfrm>
          <a:off x="685800" y="1066800"/>
          <a:ext cx="1899138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Equation" r:id="rId3" imgW="685800" imgH="165100" progId="Equation.3">
                  <p:embed/>
                </p:oleObj>
              </mc:Choice>
              <mc:Fallback>
                <p:oleObj name="Equation" r:id="rId3" imgW="685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1066800"/>
                        <a:ext cx="1899138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7537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Visual: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04" y="896552"/>
            <a:ext cx="8905875" cy="5479701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a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9" name="Rectangle 8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4" name="Rectangle 13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600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11</a:t>
            </a:r>
            <a:endParaRPr lang="en-US" sz="2200" b="1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2133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23</a:t>
            </a:r>
            <a:endParaRPr lang="en-US" sz="2200" b="1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2667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8</a:t>
            </a:r>
            <a:endParaRPr lang="en-US" sz="2200" b="1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3200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  <a:endParaRPr lang="en-US" sz="2200" b="1" dirty="0" smtClean="0"/>
          </a:p>
        </p:txBody>
      </p:sp>
      <p:sp>
        <p:nvSpPr>
          <p:cNvPr id="35" name="Rectangle 34"/>
          <p:cNvSpPr/>
          <p:nvPr/>
        </p:nvSpPr>
        <p:spPr>
          <a:xfrm>
            <a:off x="3733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6" name="Rectangle 35"/>
          <p:cNvSpPr/>
          <p:nvPr/>
        </p:nvSpPr>
        <p:spPr>
          <a:xfrm>
            <a:off x="4267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12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4800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5334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49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5867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50</a:t>
            </a:r>
            <a:endParaRPr lang="en-US" sz="2200" b="1" dirty="0" smtClean="0"/>
          </a:p>
        </p:txBody>
      </p:sp>
      <p:sp>
        <p:nvSpPr>
          <p:cNvPr id="40" name="Rectangle 39"/>
          <p:cNvSpPr/>
          <p:nvPr/>
        </p:nvSpPr>
        <p:spPr>
          <a:xfrm>
            <a:off x="6400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934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9</a:t>
            </a:r>
            <a:endParaRPr lang="en-US" sz="22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7467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857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90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924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4574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08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524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057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591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0960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6294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1628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962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/>
          <p:cNvSpPr/>
          <p:nvPr/>
        </p:nvSpPr>
        <p:spPr>
          <a:xfrm>
            <a:off x="228600" y="4343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" y="3124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600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58" name="Rectangle 57"/>
          <p:cNvSpPr/>
          <p:nvPr/>
        </p:nvSpPr>
        <p:spPr>
          <a:xfrm>
            <a:off x="2133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59" name="Rectangle 58"/>
          <p:cNvSpPr/>
          <p:nvPr/>
        </p:nvSpPr>
        <p:spPr>
          <a:xfrm>
            <a:off x="2667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0" name="Rectangle 59"/>
          <p:cNvSpPr/>
          <p:nvPr/>
        </p:nvSpPr>
        <p:spPr>
          <a:xfrm>
            <a:off x="3200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733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2" name="Rectangle 61"/>
          <p:cNvSpPr/>
          <p:nvPr/>
        </p:nvSpPr>
        <p:spPr>
          <a:xfrm>
            <a:off x="4267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3" name="Rectangle 62"/>
          <p:cNvSpPr/>
          <p:nvPr/>
        </p:nvSpPr>
        <p:spPr>
          <a:xfrm>
            <a:off x="4800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5334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5" name="Rectangle 64"/>
          <p:cNvSpPr/>
          <p:nvPr/>
        </p:nvSpPr>
        <p:spPr>
          <a:xfrm>
            <a:off x="5867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400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67" name="Rectangle 66"/>
          <p:cNvSpPr/>
          <p:nvPr/>
        </p:nvSpPr>
        <p:spPr>
          <a:xfrm>
            <a:off x="6934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7467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9" name="Rectangle 68"/>
          <p:cNvSpPr/>
          <p:nvPr/>
        </p:nvSpPr>
        <p:spPr>
          <a:xfrm>
            <a:off x="228600" y="22860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600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33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667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200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267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800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334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67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00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934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467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048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286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*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28600" y="2743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+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graphicFrame>
        <p:nvGraphicFramePr>
          <p:cNvPr id="87" name="Object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0953100"/>
              </p:ext>
            </p:extLst>
          </p:nvPr>
        </p:nvGraphicFramePr>
        <p:xfrm>
          <a:off x="1676400" y="304800"/>
          <a:ext cx="2286000" cy="550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6" name="Equation" r:id="rId3" imgW="685800" imgH="165100" progId="Equation.3">
                  <p:embed/>
                </p:oleObj>
              </mc:Choice>
              <mc:Fallback>
                <p:oleObj name="Equation" r:id="rId3" imgW="685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304800"/>
                        <a:ext cx="2286000" cy="550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4982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Visual: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04" y="896552"/>
            <a:ext cx="8905875" cy="5479701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a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9" name="Rectangle 8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4" name="Rectangle 13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600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11</a:t>
            </a:r>
            <a:endParaRPr lang="en-US" sz="2200" b="1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2133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23</a:t>
            </a:r>
            <a:endParaRPr lang="en-US" sz="2200" b="1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2667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8</a:t>
            </a:r>
            <a:endParaRPr lang="en-US" sz="2200" b="1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3200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  <a:endParaRPr lang="en-US" sz="2200" b="1" dirty="0" smtClean="0"/>
          </a:p>
        </p:txBody>
      </p:sp>
      <p:sp>
        <p:nvSpPr>
          <p:cNvPr id="35" name="Rectangle 34"/>
          <p:cNvSpPr/>
          <p:nvPr/>
        </p:nvSpPr>
        <p:spPr>
          <a:xfrm>
            <a:off x="3733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6" name="Rectangle 35"/>
          <p:cNvSpPr/>
          <p:nvPr/>
        </p:nvSpPr>
        <p:spPr>
          <a:xfrm>
            <a:off x="4267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12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4800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5334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49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5867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50</a:t>
            </a:r>
            <a:endParaRPr lang="en-US" sz="2200" b="1" dirty="0" smtClean="0"/>
          </a:p>
        </p:txBody>
      </p:sp>
      <p:sp>
        <p:nvSpPr>
          <p:cNvPr id="40" name="Rectangle 39"/>
          <p:cNvSpPr/>
          <p:nvPr/>
        </p:nvSpPr>
        <p:spPr>
          <a:xfrm>
            <a:off x="6400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934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9</a:t>
            </a:r>
            <a:endParaRPr lang="en-US" sz="22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7467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857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90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924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4574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08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524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057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591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0960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6294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1628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962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/>
          <p:cNvSpPr/>
          <p:nvPr/>
        </p:nvSpPr>
        <p:spPr>
          <a:xfrm>
            <a:off x="228600" y="4343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" y="3124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600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58" name="Rectangle 57"/>
          <p:cNvSpPr/>
          <p:nvPr/>
        </p:nvSpPr>
        <p:spPr>
          <a:xfrm>
            <a:off x="2133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59" name="Rectangle 58"/>
          <p:cNvSpPr/>
          <p:nvPr/>
        </p:nvSpPr>
        <p:spPr>
          <a:xfrm>
            <a:off x="2667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0" name="Rectangle 59"/>
          <p:cNvSpPr/>
          <p:nvPr/>
        </p:nvSpPr>
        <p:spPr>
          <a:xfrm>
            <a:off x="3200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733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2" name="Rectangle 61"/>
          <p:cNvSpPr/>
          <p:nvPr/>
        </p:nvSpPr>
        <p:spPr>
          <a:xfrm>
            <a:off x="4267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3" name="Rectangle 62"/>
          <p:cNvSpPr/>
          <p:nvPr/>
        </p:nvSpPr>
        <p:spPr>
          <a:xfrm>
            <a:off x="4800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5334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5" name="Rectangle 64"/>
          <p:cNvSpPr/>
          <p:nvPr/>
        </p:nvSpPr>
        <p:spPr>
          <a:xfrm>
            <a:off x="5867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400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67" name="Rectangle 66"/>
          <p:cNvSpPr/>
          <p:nvPr/>
        </p:nvSpPr>
        <p:spPr>
          <a:xfrm>
            <a:off x="6934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7467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9" name="Rectangle 68"/>
          <p:cNvSpPr/>
          <p:nvPr/>
        </p:nvSpPr>
        <p:spPr>
          <a:xfrm>
            <a:off x="228600" y="22860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600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33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667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200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267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800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334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67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00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934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467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048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286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*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28600" y="2743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+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graphicFrame>
        <p:nvGraphicFramePr>
          <p:cNvPr id="87" name="Object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855903"/>
              </p:ext>
            </p:extLst>
          </p:nvPr>
        </p:nvGraphicFramePr>
        <p:xfrm>
          <a:off x="1676400" y="304800"/>
          <a:ext cx="2286000" cy="550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9" name="Equation" r:id="rId3" imgW="685800" imgH="165100" progId="Equation.3">
                  <p:embed/>
                </p:oleObj>
              </mc:Choice>
              <mc:Fallback>
                <p:oleObj name="Equation" r:id="rId3" imgW="685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304800"/>
                        <a:ext cx="2286000" cy="550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" name="Rectangle 85"/>
          <p:cNvSpPr/>
          <p:nvPr/>
        </p:nvSpPr>
        <p:spPr>
          <a:xfrm>
            <a:off x="16002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21336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304800" y="5257800"/>
            <a:ext cx="8839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Twelve processors used </a:t>
            </a:r>
            <a:r>
              <a:rPr lang="en-US" sz="3200" dirty="0" smtClean="0">
                <a:latin typeface="Times New Roman"/>
                <a:cs typeface="Times New Roman"/>
                <a:sym typeface="Wingdings"/>
              </a:rPr>
              <a:t> one for each </a:t>
            </a:r>
            <a:r>
              <a:rPr lang="en-US" sz="3200" dirty="0" smtClean="0">
                <a:latin typeface="Times New Roman"/>
                <a:cs typeface="Times New Roman"/>
              </a:rPr>
              <a:t>element in the vector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6670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32004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37338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42672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48006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53340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58674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64008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69342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7467600" y="1600200"/>
            <a:ext cx="533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488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Visual: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04" y="896552"/>
            <a:ext cx="8905875" cy="5479701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a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9" name="Rectangle 8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4" name="Rectangle 13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600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11</a:t>
            </a:r>
            <a:endParaRPr lang="en-US" sz="2200" b="1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2133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23</a:t>
            </a:r>
            <a:endParaRPr lang="en-US" sz="2200" b="1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2667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8</a:t>
            </a:r>
            <a:endParaRPr lang="en-US" sz="2200" b="1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3200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  <a:endParaRPr lang="en-US" sz="2200" b="1" dirty="0" smtClean="0"/>
          </a:p>
        </p:txBody>
      </p:sp>
      <p:sp>
        <p:nvSpPr>
          <p:cNvPr id="35" name="Rectangle 34"/>
          <p:cNvSpPr/>
          <p:nvPr/>
        </p:nvSpPr>
        <p:spPr>
          <a:xfrm>
            <a:off x="3733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6" name="Rectangle 35"/>
          <p:cNvSpPr/>
          <p:nvPr/>
        </p:nvSpPr>
        <p:spPr>
          <a:xfrm>
            <a:off x="4267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12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4800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5334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49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5867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50</a:t>
            </a:r>
            <a:endParaRPr lang="en-US" sz="2200" b="1" dirty="0" smtClean="0"/>
          </a:p>
        </p:txBody>
      </p:sp>
      <p:sp>
        <p:nvSpPr>
          <p:cNvPr id="40" name="Rectangle 39"/>
          <p:cNvSpPr/>
          <p:nvPr/>
        </p:nvSpPr>
        <p:spPr>
          <a:xfrm>
            <a:off x="6400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934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9</a:t>
            </a:r>
            <a:endParaRPr lang="en-US" sz="22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7467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857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90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924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4574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08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524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057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591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0960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6294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1628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962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/>
          <p:cNvSpPr/>
          <p:nvPr/>
        </p:nvSpPr>
        <p:spPr>
          <a:xfrm>
            <a:off x="228600" y="4343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" y="3124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600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58" name="Rectangle 57"/>
          <p:cNvSpPr/>
          <p:nvPr/>
        </p:nvSpPr>
        <p:spPr>
          <a:xfrm>
            <a:off x="2133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59" name="Rectangle 58"/>
          <p:cNvSpPr/>
          <p:nvPr/>
        </p:nvSpPr>
        <p:spPr>
          <a:xfrm>
            <a:off x="2667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0" name="Rectangle 59"/>
          <p:cNvSpPr/>
          <p:nvPr/>
        </p:nvSpPr>
        <p:spPr>
          <a:xfrm>
            <a:off x="3200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733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2" name="Rectangle 61"/>
          <p:cNvSpPr/>
          <p:nvPr/>
        </p:nvSpPr>
        <p:spPr>
          <a:xfrm>
            <a:off x="4267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3" name="Rectangle 62"/>
          <p:cNvSpPr/>
          <p:nvPr/>
        </p:nvSpPr>
        <p:spPr>
          <a:xfrm>
            <a:off x="4800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5334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5" name="Rectangle 64"/>
          <p:cNvSpPr/>
          <p:nvPr/>
        </p:nvSpPr>
        <p:spPr>
          <a:xfrm>
            <a:off x="5867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400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67" name="Rectangle 66"/>
          <p:cNvSpPr/>
          <p:nvPr/>
        </p:nvSpPr>
        <p:spPr>
          <a:xfrm>
            <a:off x="6934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7467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9" name="Rectangle 68"/>
          <p:cNvSpPr/>
          <p:nvPr/>
        </p:nvSpPr>
        <p:spPr>
          <a:xfrm>
            <a:off x="228600" y="22860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600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33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667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200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267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800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334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67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00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934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467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048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286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*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28600" y="2743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+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graphicFrame>
        <p:nvGraphicFramePr>
          <p:cNvPr id="87" name="Object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025219"/>
              </p:ext>
            </p:extLst>
          </p:nvPr>
        </p:nvGraphicFramePr>
        <p:xfrm>
          <a:off x="1676400" y="304800"/>
          <a:ext cx="2286000" cy="550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2" name="Equation" r:id="rId3" imgW="685800" imgH="165100" progId="Equation.3">
                  <p:embed/>
                </p:oleObj>
              </mc:Choice>
              <mc:Fallback>
                <p:oleObj name="Equation" r:id="rId3" imgW="685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304800"/>
                        <a:ext cx="2286000" cy="550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" name="Rectangle 85"/>
          <p:cNvSpPr/>
          <p:nvPr/>
        </p:nvSpPr>
        <p:spPr>
          <a:xfrm>
            <a:off x="16002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304800" y="5257800"/>
            <a:ext cx="8839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Six processors used </a:t>
            </a:r>
            <a:r>
              <a:rPr lang="en-US" sz="3200" dirty="0" smtClean="0">
                <a:latin typeface="Times New Roman"/>
                <a:cs typeface="Times New Roman"/>
                <a:sym typeface="Wingdings"/>
              </a:rPr>
              <a:t> </a:t>
            </a:r>
            <a:r>
              <a:rPr lang="en-US" sz="3200" dirty="0" smtClean="0">
                <a:latin typeface="Times New Roman"/>
                <a:cs typeface="Times New Roman"/>
              </a:rPr>
              <a:t>one for every two elements in the vector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26670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37338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48006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58674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6934200" y="1600200"/>
            <a:ext cx="10668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53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Visual: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04" y="896552"/>
            <a:ext cx="8905875" cy="5479701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600" y="17526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a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0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8" name="Rectangle 7"/>
          <p:cNvSpPr/>
          <p:nvPr/>
        </p:nvSpPr>
        <p:spPr>
          <a:xfrm>
            <a:off x="2133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9" name="Rectangle 8"/>
          <p:cNvSpPr/>
          <p:nvPr/>
        </p:nvSpPr>
        <p:spPr>
          <a:xfrm>
            <a:off x="2667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200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733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4267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4800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4" name="Rectangle 13"/>
          <p:cNvSpPr/>
          <p:nvPr/>
        </p:nvSpPr>
        <p:spPr>
          <a:xfrm>
            <a:off x="53340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674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64008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69342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467600" y="17526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  <a:endParaRPr lang="en-US" sz="2200" b="1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1600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33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67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33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67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800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8674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4008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9342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467600" y="10668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600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11</a:t>
            </a:r>
            <a:endParaRPr lang="en-US" sz="2200" b="1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2133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23</a:t>
            </a:r>
            <a:endParaRPr lang="en-US" sz="2200" b="1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2667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8</a:t>
            </a:r>
            <a:endParaRPr lang="en-US" sz="2200" b="1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3200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  <a:endParaRPr lang="en-US" sz="2200" b="1" dirty="0" smtClean="0"/>
          </a:p>
        </p:txBody>
      </p:sp>
      <p:sp>
        <p:nvSpPr>
          <p:cNvPr id="35" name="Rectangle 34"/>
          <p:cNvSpPr/>
          <p:nvPr/>
        </p:nvSpPr>
        <p:spPr>
          <a:xfrm>
            <a:off x="3733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6" name="Rectangle 35"/>
          <p:cNvSpPr/>
          <p:nvPr/>
        </p:nvSpPr>
        <p:spPr>
          <a:xfrm>
            <a:off x="4267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12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4800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36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53340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49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58674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50</a:t>
            </a:r>
            <a:endParaRPr lang="en-US" sz="2200" b="1" dirty="0" smtClean="0"/>
          </a:p>
        </p:txBody>
      </p:sp>
      <p:sp>
        <p:nvSpPr>
          <p:cNvPr id="40" name="Rectangle 39"/>
          <p:cNvSpPr/>
          <p:nvPr/>
        </p:nvSpPr>
        <p:spPr>
          <a:xfrm>
            <a:off x="64008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9342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9</a:t>
            </a:r>
            <a:endParaRPr lang="en-US" sz="22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7467600" y="43434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1857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90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924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4574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08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5242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0576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591079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0960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6294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1628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7696200" y="38100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/>
          <p:cNvSpPr/>
          <p:nvPr/>
        </p:nvSpPr>
        <p:spPr>
          <a:xfrm>
            <a:off x="228600" y="4343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" y="3124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600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58" name="Rectangle 57"/>
          <p:cNvSpPr/>
          <p:nvPr/>
        </p:nvSpPr>
        <p:spPr>
          <a:xfrm>
            <a:off x="2133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59" name="Rectangle 58"/>
          <p:cNvSpPr/>
          <p:nvPr/>
        </p:nvSpPr>
        <p:spPr>
          <a:xfrm>
            <a:off x="2667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0" name="Rectangle 59"/>
          <p:cNvSpPr/>
          <p:nvPr/>
        </p:nvSpPr>
        <p:spPr>
          <a:xfrm>
            <a:off x="3200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733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2" name="Rectangle 61"/>
          <p:cNvSpPr/>
          <p:nvPr/>
        </p:nvSpPr>
        <p:spPr>
          <a:xfrm>
            <a:off x="4267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3" name="Rectangle 62"/>
          <p:cNvSpPr/>
          <p:nvPr/>
        </p:nvSpPr>
        <p:spPr>
          <a:xfrm>
            <a:off x="4800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5334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65" name="Rectangle 64"/>
          <p:cNvSpPr/>
          <p:nvPr/>
        </p:nvSpPr>
        <p:spPr>
          <a:xfrm>
            <a:off x="5867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66" name="Rectangle 65"/>
          <p:cNvSpPr/>
          <p:nvPr/>
        </p:nvSpPr>
        <p:spPr>
          <a:xfrm>
            <a:off x="6400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67" name="Rectangle 66"/>
          <p:cNvSpPr/>
          <p:nvPr/>
        </p:nvSpPr>
        <p:spPr>
          <a:xfrm>
            <a:off x="6934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7467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69" name="Rectangle 68"/>
          <p:cNvSpPr/>
          <p:nvPr/>
        </p:nvSpPr>
        <p:spPr>
          <a:xfrm>
            <a:off x="228600" y="22860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600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2133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72" name="Rectangle 71"/>
          <p:cNvSpPr/>
          <p:nvPr/>
        </p:nvSpPr>
        <p:spPr>
          <a:xfrm>
            <a:off x="2667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200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733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267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800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77" name="Rectangle 76"/>
          <p:cNvSpPr/>
          <p:nvPr/>
        </p:nvSpPr>
        <p:spPr>
          <a:xfrm>
            <a:off x="53340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8674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008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0" name="Rectangle 79"/>
          <p:cNvSpPr/>
          <p:nvPr/>
        </p:nvSpPr>
        <p:spPr>
          <a:xfrm>
            <a:off x="69342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467600" y="2286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048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28600" y="20574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*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28600" y="2743200"/>
            <a:ext cx="1143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+</a:t>
            </a:r>
            <a:endParaRPr lang="en-US" sz="2200" b="1" dirty="0" smtClean="0">
              <a:solidFill>
                <a:schemeClr val="tx1"/>
              </a:solidFill>
            </a:endParaRPr>
          </a:p>
        </p:txBody>
      </p:sp>
      <p:graphicFrame>
        <p:nvGraphicFramePr>
          <p:cNvPr id="87" name="Object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6865928"/>
              </p:ext>
            </p:extLst>
          </p:nvPr>
        </p:nvGraphicFramePr>
        <p:xfrm>
          <a:off x="1676400" y="304800"/>
          <a:ext cx="2286000" cy="550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6" name="Equation" r:id="rId3" imgW="685800" imgH="165100" progId="Equation.3">
                  <p:embed/>
                </p:oleObj>
              </mc:Choice>
              <mc:Fallback>
                <p:oleObj name="Equation" r:id="rId3" imgW="685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304800"/>
                        <a:ext cx="2286000" cy="5503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" name="Rectangle 85"/>
          <p:cNvSpPr/>
          <p:nvPr/>
        </p:nvSpPr>
        <p:spPr>
          <a:xfrm>
            <a:off x="1600200" y="1600200"/>
            <a:ext cx="3200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304800" y="5257800"/>
            <a:ext cx="8839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Two processors used </a:t>
            </a:r>
            <a:r>
              <a:rPr lang="en-US" sz="3200" dirty="0" smtClean="0">
                <a:latin typeface="Times New Roman"/>
                <a:cs typeface="Times New Roman"/>
                <a:sym typeface="Wingdings"/>
              </a:rPr>
              <a:t> </a:t>
            </a:r>
            <a:r>
              <a:rPr lang="en-US" sz="3200" dirty="0" smtClean="0">
                <a:latin typeface="Times New Roman"/>
                <a:cs typeface="Times New Roman"/>
              </a:rPr>
              <a:t>one for every six elements in the vector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800600" y="1600200"/>
            <a:ext cx="3200400" cy="3352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140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</a:t>
            </a:r>
          </a:p>
          <a:p>
            <a:r>
              <a:rPr lang="en-US" dirty="0" smtClean="0"/>
              <a:t>Optimizations</a:t>
            </a:r>
            <a:endParaRPr lang="en-US" dirty="0" smtClean="0"/>
          </a:p>
          <a:p>
            <a:pPr lvl="1"/>
            <a:r>
              <a:rPr lang="en-US" dirty="0" smtClean="0"/>
              <a:t>Sequences of Maps</a:t>
            </a:r>
          </a:p>
          <a:p>
            <a:pPr lvl="1"/>
            <a:r>
              <a:rPr lang="en-US" dirty="0" smtClean="0"/>
              <a:t>Code Fusion</a:t>
            </a:r>
          </a:p>
          <a:p>
            <a:pPr lvl="1"/>
            <a:r>
              <a:rPr lang="en-US" dirty="0" smtClean="0"/>
              <a:t>Cache Fusion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Related </a:t>
            </a:r>
            <a:r>
              <a:rPr lang="en-US" dirty="0" smtClean="0">
                <a:solidFill>
                  <a:srgbClr val="000000"/>
                </a:solidFill>
              </a:rPr>
              <a:t>Patterns</a:t>
            </a:r>
          </a:p>
          <a:p>
            <a:r>
              <a:rPr lang="en-US" dirty="0"/>
              <a:t>Example Implementation: Scaled Vector Addition (SAXPY)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Problem Description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Various </a:t>
            </a:r>
            <a:r>
              <a:rPr lang="en-US" dirty="0" smtClean="0">
                <a:solidFill>
                  <a:srgbClr val="FF0000"/>
                </a:solidFill>
              </a:rPr>
              <a:t>Implementations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15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“Do the same thing many times”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>
                <a:latin typeface="Courier New"/>
                <a:cs typeface="Courier New"/>
              </a:rPr>
              <a:t>foreach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 in foo: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		do something</a:t>
            </a:r>
          </a:p>
          <a:p>
            <a:r>
              <a:rPr lang="en-US" dirty="0" smtClean="0"/>
              <a:t>Well-known higher order function in languages like ML, Haskell, </a:t>
            </a:r>
            <a:r>
              <a:rPr lang="en-US" dirty="0" err="1" smtClean="0"/>
              <a:t>Scala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smtClean="0">
                <a:latin typeface="Courier New"/>
                <a:cs typeface="Courier New"/>
              </a:rPr>
              <a:t>map: </a:t>
            </a:r>
          </a:p>
          <a:p>
            <a:pPr marL="0" indent="0">
              <a:buNone/>
            </a:pPr>
            <a:r>
              <a:rPr lang="en-US" dirty="0" smtClean="0"/>
              <a:t>	applies a function each element in a list and 	returns a list of results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730633"/>
              </p:ext>
            </p:extLst>
          </p:nvPr>
        </p:nvGraphicFramePr>
        <p:xfrm>
          <a:off x="2173705" y="3886200"/>
          <a:ext cx="3609474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" name="Equation" r:id="rId3" imgW="1905000" imgH="241300" progId="Equation.3">
                  <p:embed/>
                </p:oleObj>
              </mc:Choice>
              <mc:Fallback>
                <p:oleObj name="Equation" r:id="rId3" imgW="19050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3705" y="3886200"/>
                        <a:ext cx="3609474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2038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 SAXPY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8839201" cy="335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62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TBB SAXPY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82305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159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Cilk</a:t>
            </a:r>
            <a:r>
              <a:rPr lang="en-US" dirty="0" smtClean="0"/>
              <a:t> Plus SAXPY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89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445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OpenMP</a:t>
            </a:r>
            <a:r>
              <a:rPr lang="en-US" dirty="0" smtClean="0"/>
              <a:t> SAXPY </a:t>
            </a:r>
            <a:r>
              <a:rPr lang="en-US" dirty="0" err="1" smtClean="0"/>
              <a:t>Implentation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834438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35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Maps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1 to every item in an array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242728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Double every item in an array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242728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2286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32" name="Rectangle 31"/>
          <p:cNvSpPr/>
          <p:nvPr/>
        </p:nvSpPr>
        <p:spPr>
          <a:xfrm>
            <a:off x="7620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33" name="Rectangle 32"/>
          <p:cNvSpPr/>
          <p:nvPr/>
        </p:nvSpPr>
        <p:spPr>
          <a:xfrm>
            <a:off x="12954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5</a:t>
            </a:r>
            <a:endParaRPr lang="en-US" sz="2200" b="1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18288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35" name="Rectangle 34"/>
          <p:cNvSpPr/>
          <p:nvPr/>
        </p:nvSpPr>
        <p:spPr>
          <a:xfrm>
            <a:off x="23622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36" name="Rectangle 35"/>
          <p:cNvSpPr/>
          <p:nvPr/>
        </p:nvSpPr>
        <p:spPr>
          <a:xfrm>
            <a:off x="28956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2286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620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2954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8288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3622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8956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28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4" name="Rectangle 43"/>
          <p:cNvSpPr/>
          <p:nvPr/>
        </p:nvSpPr>
        <p:spPr>
          <a:xfrm>
            <a:off x="762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5</a:t>
            </a:r>
            <a:endParaRPr lang="en-US" sz="2200" b="1" dirty="0" smtClean="0"/>
          </a:p>
        </p:txBody>
      </p:sp>
      <p:sp>
        <p:nvSpPr>
          <p:cNvPr id="45" name="Rectangle 44"/>
          <p:cNvSpPr/>
          <p:nvPr/>
        </p:nvSpPr>
        <p:spPr>
          <a:xfrm>
            <a:off x="1295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6</a:t>
            </a:r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1828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47" name="Rectangle 46"/>
          <p:cNvSpPr/>
          <p:nvPr/>
        </p:nvSpPr>
        <p:spPr>
          <a:xfrm>
            <a:off x="2362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48" name="Rectangle 47"/>
          <p:cNvSpPr/>
          <p:nvPr/>
        </p:nvSpPr>
        <p:spPr>
          <a:xfrm>
            <a:off x="2895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4572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9906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15240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0574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5908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31242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9" name="Rectangle 78"/>
          <p:cNvSpPr/>
          <p:nvPr/>
        </p:nvSpPr>
        <p:spPr>
          <a:xfrm>
            <a:off x="47244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3</a:t>
            </a:r>
            <a:endParaRPr lang="en-US" sz="2200" b="1" dirty="0" smtClean="0"/>
          </a:p>
        </p:txBody>
      </p:sp>
      <p:sp>
        <p:nvSpPr>
          <p:cNvPr id="80" name="Rectangle 79"/>
          <p:cNvSpPr/>
          <p:nvPr/>
        </p:nvSpPr>
        <p:spPr>
          <a:xfrm>
            <a:off x="52578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7</a:t>
            </a:r>
            <a:endParaRPr lang="en-US" sz="2200" b="1" dirty="0" smtClean="0"/>
          </a:p>
        </p:txBody>
      </p:sp>
      <p:sp>
        <p:nvSpPr>
          <p:cNvPr id="81" name="Rectangle 80"/>
          <p:cNvSpPr/>
          <p:nvPr/>
        </p:nvSpPr>
        <p:spPr>
          <a:xfrm>
            <a:off x="57912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82" name="Rectangle 81"/>
          <p:cNvSpPr/>
          <p:nvPr/>
        </p:nvSpPr>
        <p:spPr>
          <a:xfrm>
            <a:off x="63246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83" name="Rectangle 82"/>
          <p:cNvSpPr/>
          <p:nvPr/>
        </p:nvSpPr>
        <p:spPr>
          <a:xfrm>
            <a:off x="68580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84" name="Rectangle 83"/>
          <p:cNvSpPr/>
          <p:nvPr/>
        </p:nvSpPr>
        <p:spPr>
          <a:xfrm>
            <a:off x="7391400" y="2057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85" name="Rectangle 84"/>
          <p:cNvSpPr/>
          <p:nvPr/>
        </p:nvSpPr>
        <p:spPr>
          <a:xfrm>
            <a:off x="472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6</a:t>
            </a:r>
            <a:endParaRPr lang="en-US" sz="2200" b="1" dirty="0" smtClean="0"/>
          </a:p>
        </p:txBody>
      </p:sp>
      <p:sp>
        <p:nvSpPr>
          <p:cNvPr id="86" name="Rectangle 85"/>
          <p:cNvSpPr/>
          <p:nvPr/>
        </p:nvSpPr>
        <p:spPr>
          <a:xfrm>
            <a:off x="525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14</a:t>
            </a:r>
            <a:endParaRPr lang="en-US" sz="2200" b="1" dirty="0" smtClean="0"/>
          </a:p>
        </p:txBody>
      </p:sp>
      <p:sp>
        <p:nvSpPr>
          <p:cNvPr id="87" name="Rectangle 86"/>
          <p:cNvSpPr/>
          <p:nvPr/>
        </p:nvSpPr>
        <p:spPr>
          <a:xfrm>
            <a:off x="579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0</a:t>
            </a:r>
            <a:endParaRPr lang="en-US" sz="2200" b="1" dirty="0" smtClean="0"/>
          </a:p>
        </p:txBody>
      </p:sp>
      <p:sp>
        <p:nvSpPr>
          <p:cNvPr id="88" name="Rectangle 87"/>
          <p:cNvSpPr/>
          <p:nvPr/>
        </p:nvSpPr>
        <p:spPr>
          <a:xfrm>
            <a:off x="632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89" name="Rectangle 88"/>
          <p:cNvSpPr/>
          <p:nvPr/>
        </p:nvSpPr>
        <p:spPr>
          <a:xfrm>
            <a:off x="685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8</a:t>
            </a:r>
            <a:endParaRPr lang="en-US" sz="2200" b="1" dirty="0" smtClean="0"/>
          </a:p>
        </p:txBody>
      </p:sp>
      <p:sp>
        <p:nvSpPr>
          <p:cNvPr id="90" name="Rectangle 89"/>
          <p:cNvSpPr/>
          <p:nvPr/>
        </p:nvSpPr>
        <p:spPr>
          <a:xfrm>
            <a:off x="739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49530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54864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60198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" name="Straight Arrow Connector 93"/>
          <p:cNvCxnSpPr/>
          <p:nvPr/>
        </p:nvCxnSpPr>
        <p:spPr>
          <a:xfrm>
            <a:off x="65532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70866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" name="Straight Arrow Connector 95"/>
          <p:cNvCxnSpPr/>
          <p:nvPr/>
        </p:nvCxnSpPr>
        <p:spPr>
          <a:xfrm>
            <a:off x="7620000" y="2819400"/>
            <a:ext cx="0" cy="381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7" name="Rectangle 96"/>
          <p:cNvSpPr/>
          <p:nvPr/>
        </p:nvSpPr>
        <p:spPr>
          <a:xfrm>
            <a:off x="47244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2578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9" name="Rectangle 98"/>
          <p:cNvSpPr/>
          <p:nvPr/>
        </p:nvSpPr>
        <p:spPr>
          <a:xfrm>
            <a:off x="57912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63246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8580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7391400" y="15240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4" name="Text Placeholder 8"/>
          <p:cNvSpPr txBox="1">
            <a:spLocks/>
          </p:cNvSpPr>
          <p:nvPr/>
        </p:nvSpPr>
        <p:spPr bwMode="auto">
          <a:xfrm>
            <a:off x="228600" y="4648200"/>
            <a:ext cx="8911552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b="1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457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b="1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9144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800" b="1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371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600" b="1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18288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600" b="1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Key Point: </a:t>
            </a:r>
            <a:r>
              <a:rPr lang="en-US" sz="3200" b="0" dirty="0" smtClean="0"/>
              <a:t>An operation is a map if it can be applied to each element without knowledge of neighbors.</a:t>
            </a: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1218978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is a “</a:t>
            </a:r>
            <a:r>
              <a:rPr lang="en-US" dirty="0" err="1" smtClean="0"/>
              <a:t>foreach</a:t>
            </a:r>
            <a:r>
              <a:rPr lang="en-US" dirty="0" smtClean="0"/>
              <a:t> loop”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80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is a “</a:t>
            </a:r>
            <a:r>
              <a:rPr lang="en-US" dirty="0" err="1" smtClean="0"/>
              <a:t>foreach</a:t>
            </a:r>
            <a:r>
              <a:rPr lang="en-US" dirty="0" smtClean="0"/>
              <a:t> loop” </a:t>
            </a:r>
            <a:r>
              <a:rPr lang="en-US" dirty="0" smtClean="0">
                <a:solidFill>
                  <a:srgbClr val="FF0000"/>
                </a:solidFill>
              </a:rPr>
              <a:t>where each iteration is independent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26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 is a “</a:t>
            </a:r>
            <a:r>
              <a:rPr lang="en-US" dirty="0" err="1"/>
              <a:t>foreach</a:t>
            </a:r>
            <a:r>
              <a:rPr lang="en-US" dirty="0"/>
              <a:t> loop” </a:t>
            </a:r>
            <a:r>
              <a:rPr lang="en-US" dirty="0">
                <a:solidFill>
                  <a:srgbClr val="FF0000"/>
                </a:solidFill>
              </a:rPr>
              <a:t>where each iteration is independent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32804" y="2771565"/>
            <a:ext cx="8153400" cy="2057402"/>
            <a:chOff x="532804" y="2771565"/>
            <a:chExt cx="8153400" cy="2057402"/>
          </a:xfrm>
        </p:grpSpPr>
        <p:sp>
          <p:nvSpPr>
            <p:cNvPr id="7" name="Rounded Rectangle 6"/>
            <p:cNvSpPr/>
            <p:nvPr/>
          </p:nvSpPr>
          <p:spPr>
            <a:xfrm>
              <a:off x="532804" y="2771567"/>
              <a:ext cx="8153400" cy="2057400"/>
            </a:xfrm>
            <a:prstGeom prst="roundRect">
              <a:avLst/>
            </a:prstGeom>
            <a:solidFill>
              <a:srgbClr val="27632E">
                <a:alpha val="15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2804" y="2771565"/>
              <a:ext cx="8153397" cy="574020"/>
            </a:xfrm>
            <a:prstGeom prst="roundRect">
              <a:avLst/>
            </a:prstGeom>
            <a:solidFill>
              <a:srgbClr val="27632E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5844" y="2819400"/>
              <a:ext cx="7972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Times New Roman"/>
                  <a:cs typeface="Times New Roman"/>
                </a:rPr>
                <a:t>Embarrassingly Parallel</a:t>
              </a:r>
              <a:endParaRPr lang="en-US" sz="2400" dirty="0">
                <a:solidFill>
                  <a:schemeClr val="bg1"/>
                </a:solidFill>
                <a:latin typeface="Times New Roman"/>
                <a:cs typeface="Times New Roman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33400" y="3505200"/>
            <a:ext cx="815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Independence is a big win. We can run map completely in parallel.  Significant speedups!  More precisely:             is O(1) plus implementation overhead that is O(log n)…so                                .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2571815"/>
              </p:ext>
            </p:extLst>
          </p:nvPr>
        </p:nvGraphicFramePr>
        <p:xfrm>
          <a:off x="4648200" y="3810000"/>
          <a:ext cx="685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1" name="Equation" r:id="rId3" imgW="342900" imgH="203200" progId="Equation.3">
                  <p:embed/>
                </p:oleObj>
              </mc:Choice>
              <mc:Fallback>
                <p:oleObj name="Equation" r:id="rId3" imgW="342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8200" y="3810000"/>
                        <a:ext cx="6858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73904"/>
              </p:ext>
            </p:extLst>
          </p:nvPr>
        </p:nvGraphicFramePr>
        <p:xfrm>
          <a:off x="3657600" y="4114800"/>
          <a:ext cx="2057400" cy="4125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2" name="Equation" r:id="rId5" imgW="1016000" imgH="203200" progId="Equation.3">
                  <p:embed/>
                </p:oleObj>
              </mc:Choice>
              <mc:Fallback>
                <p:oleObj name="Equation" r:id="rId5" imgW="1016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7600" y="4114800"/>
                        <a:ext cx="2057400" cy="4125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9126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4638675" cy="547970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n=0;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 n&lt;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 ++n){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	process(array[n]);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29150" y="914400"/>
            <a:ext cx="421485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>
            <a:off x="4835100" y="1371600"/>
            <a:ext cx="0" cy="441960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3393134" y="3160068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 New Roman"/>
                <a:cs typeface="Times New Roman"/>
              </a:rPr>
              <a:t>Time</a:t>
            </a:r>
            <a:endParaRPr lang="en-US" sz="2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5862556"/>
      </p:ext>
    </p:extLst>
  </p:cSld>
  <p:clrMapOvr>
    <a:masterClrMapping/>
  </p:clrMapOvr>
</p:sld>
</file>

<file path=ppt/theme/theme1.xml><?xml version="1.0" encoding="utf-8"?>
<a:theme xmlns:a="http://schemas.openxmlformats.org/drawingml/2006/main" name="New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NewTemplate.pot</Template>
  <TotalTime>13921</TotalTime>
  <Words>2029</Words>
  <Application>Microsoft Macintosh PowerPoint</Application>
  <PresentationFormat>On-screen Show (4:3)</PresentationFormat>
  <Paragraphs>731</Paragraphs>
  <Slides>43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NewTemplate</vt:lpstr>
      <vt:lpstr>Equation</vt:lpstr>
      <vt:lpstr>Microsoft Equation</vt:lpstr>
      <vt:lpstr>Map Pattern</vt:lpstr>
      <vt:lpstr>Table of Contents</vt:lpstr>
      <vt:lpstr>Table of Contents</vt:lpstr>
      <vt:lpstr>Mapping</vt:lpstr>
      <vt:lpstr>Example Maps</vt:lpstr>
      <vt:lpstr>Key Idea</vt:lpstr>
      <vt:lpstr>Key Idea</vt:lpstr>
      <vt:lpstr>Key Idea</vt:lpstr>
      <vt:lpstr>Sequential Map</vt:lpstr>
      <vt:lpstr>Parallel Map</vt:lpstr>
      <vt:lpstr>Comparing Maps</vt:lpstr>
      <vt:lpstr>Comparing Maps</vt:lpstr>
      <vt:lpstr>Independence</vt:lpstr>
      <vt:lpstr>Independence</vt:lpstr>
      <vt:lpstr>Implementation and API</vt:lpstr>
      <vt:lpstr>Unary Maps</vt:lpstr>
      <vt:lpstr>Map with 1 Input, 1 Output</vt:lpstr>
      <vt:lpstr>N-ary Maps</vt:lpstr>
      <vt:lpstr>Map with 2 Inputs, 1 Output</vt:lpstr>
      <vt:lpstr>Table of Contents</vt:lpstr>
      <vt:lpstr>Table of Contents</vt:lpstr>
      <vt:lpstr>Sequences of Maps</vt:lpstr>
      <vt:lpstr>Table of Contents</vt:lpstr>
      <vt:lpstr>Code Fusion</vt:lpstr>
      <vt:lpstr>Table of Contents</vt:lpstr>
      <vt:lpstr>Cache Fusion</vt:lpstr>
      <vt:lpstr>Table of Contents</vt:lpstr>
      <vt:lpstr>Overview</vt:lpstr>
      <vt:lpstr>Stencil</vt:lpstr>
      <vt:lpstr>Workpile</vt:lpstr>
      <vt:lpstr>Divide-and-Conquer</vt:lpstr>
      <vt:lpstr>Table of Contents</vt:lpstr>
      <vt:lpstr>Table of Contents</vt:lpstr>
      <vt:lpstr>Problem Description</vt:lpstr>
      <vt:lpstr>Visual:  </vt:lpstr>
      <vt:lpstr>Visual:  </vt:lpstr>
      <vt:lpstr>Visual:  </vt:lpstr>
      <vt:lpstr>Visual:  </vt:lpstr>
      <vt:lpstr>Table of Contents</vt:lpstr>
      <vt:lpstr>Serial SAXPY Implementation</vt:lpstr>
      <vt:lpstr>TBB SAXPY Implementation</vt:lpstr>
      <vt:lpstr>Cilk Plus SAXPY Implementation</vt:lpstr>
      <vt:lpstr>OpenMP SAXPY Implentation</vt:lpstr>
    </vt:vector>
  </TitlesOfParts>
  <Company>ParaTools,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Huck</dc:creator>
  <cp:lastModifiedBy>stephanie</cp:lastModifiedBy>
  <cp:revision>317</cp:revision>
  <dcterms:created xsi:type="dcterms:W3CDTF">2013-11-24T21:03:34Z</dcterms:created>
  <dcterms:modified xsi:type="dcterms:W3CDTF">2014-03-10T18:34:04Z</dcterms:modified>
</cp:coreProperties>
</file>

<file path=docProps/thumbnail.jpeg>
</file>